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7" r:id="rId3"/>
    <p:sldId id="260" r:id="rId4"/>
    <p:sldId id="279" r:id="rId5"/>
    <p:sldId id="272" r:id="rId6"/>
    <p:sldId id="264" r:id="rId7"/>
    <p:sldId id="277" r:id="rId8"/>
    <p:sldId id="276" r:id="rId9"/>
    <p:sldId id="266" r:id="rId10"/>
    <p:sldId id="261" r:id="rId11"/>
    <p:sldId id="262" r:id="rId12"/>
    <p:sldId id="257" r:id="rId13"/>
    <p:sldId id="265" r:id="rId14"/>
    <p:sldId id="269" r:id="rId15"/>
    <p:sldId id="268" r:id="rId16"/>
    <p:sldId id="263" r:id="rId17"/>
    <p:sldId id="270" r:id="rId18"/>
    <p:sldId id="259" r:id="rId19"/>
    <p:sldId id="258" r:id="rId20"/>
    <p:sldId id="274" r:id="rId21"/>
    <p:sldId id="278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AE16BA"/>
    <a:srgbClr val="005BF0"/>
    <a:srgbClr val="0072F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3" autoAdjust="0"/>
    <p:restoredTop sz="89000" autoAdjust="0"/>
  </p:normalViewPr>
  <p:slideViewPr>
    <p:cSldViewPr>
      <p:cViewPr varScale="1">
        <p:scale>
          <a:sx n="62" d="100"/>
          <a:sy n="62" d="100"/>
        </p:scale>
        <p:origin x="-7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5E226F-D145-4E5A-8E4C-FD7E54005035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FCE070-FFCD-423B-BF6D-14116C73A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1FC0FD-6DB9-4A4C-8655-F1FFF3C01D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raster data type is essentially any type of digital image displayed in the mesh.</a:t>
            </a:r>
            <a:r>
              <a:rPr lang="es-ES" dirty="0" err="1" smtClean="0"/>
              <a:t>While</a:t>
            </a:r>
            <a:r>
              <a:rPr lang="es-ES" dirty="0" smtClean="0"/>
              <a:t> a digital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refers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output as a </a:t>
            </a:r>
            <a:r>
              <a:rPr lang="es-ES" dirty="0" err="1" smtClean="0"/>
              <a:t>representation</a:t>
            </a:r>
            <a:r>
              <a:rPr lang="es-ES" dirty="0" smtClean="0"/>
              <a:t> of </a:t>
            </a:r>
            <a:r>
              <a:rPr lang="es-ES" dirty="0" err="1" smtClean="0"/>
              <a:t>reality</a:t>
            </a:r>
            <a:r>
              <a:rPr lang="en-US" baseline="0" dirty="0" smtClean="0"/>
              <a:t> , the</a:t>
            </a:r>
            <a:r>
              <a:rPr lang="en-US" dirty="0" smtClean="0"/>
              <a:t> raster data type will reflect an abstraction of reality. </a:t>
            </a:r>
          </a:p>
          <a:p>
            <a:r>
              <a:rPr lang="en-US" dirty="0" smtClean="0"/>
              <a:t>Vector</a:t>
            </a:r>
            <a:r>
              <a:rPr lang="en-US" baseline="0" dirty="0" smtClean="0"/>
              <a:t> is </a:t>
            </a:r>
            <a:r>
              <a:rPr lang="en-US" dirty="0" smtClean="0"/>
              <a:t>the representations of interest focuses on the accuracy of locating the geographical space where the object are represented in discrete, defined limits.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system is composed by layer </a:t>
            </a:r>
          </a:p>
          <a:p>
            <a:r>
              <a:rPr lang="en-US" baseline="0" dirty="0" smtClean="0"/>
              <a:t>1.The first layer is based Map of Rhode Island</a:t>
            </a:r>
          </a:p>
          <a:p>
            <a:r>
              <a:rPr lang="en-US" baseline="0" dirty="0" smtClean="0"/>
              <a:t>The second layer is a bridge as blue point </a:t>
            </a:r>
          </a:p>
          <a:p>
            <a:r>
              <a:rPr lang="en-US" baseline="0" dirty="0" smtClean="0"/>
              <a:t>The third layer is RI road </a:t>
            </a:r>
          </a:p>
          <a:p>
            <a:r>
              <a:rPr lang="en-US" baseline="0" dirty="0" smtClean="0"/>
              <a:t>The fourth and final layer is a boundaries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Asi</a:t>
            </a:r>
            <a:r>
              <a:rPr lang="en-US" dirty="0" smtClean="0"/>
              <a:t> 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todas</a:t>
            </a:r>
            <a:r>
              <a:rPr lang="en-US" baseline="0" dirty="0" smtClean="0"/>
              <a:t> los layers </a:t>
            </a:r>
            <a:r>
              <a:rPr lang="en-US" baseline="0" dirty="0" err="1" smtClean="0"/>
              <a:t>juntos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Propiedas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carreteras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(Making the Network aware of the differences between intersections and bridge overpasses).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-(No U-Turns, and restrict turning movements at on and off ramp locations).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-(Each road segment has a range of addresses)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0DD10F-647B-438B-B17B-BBFD2F8319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Permits provide: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 smtClean="0"/>
              <a:t>Safety to motorists driving along side os/ow vehicles.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 smtClean="0"/>
              <a:t>Greatly reduce the possibility of over height collisions with objects (i.e. bridges, traffic signals, signs)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Prevent damage to state roadways and bridges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 carriers of necessary routing provisions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Trip Permit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most common in Rhode Island and are issued for a specific move of a vehicle on a specified route.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Divisible Permit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issued for any load which can be reduced in dimensions to fit the specified limits for the state.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Blanket Permits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intrastate movement of an oversize vehicle for multiple trips on a single route over a period of time.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Non-divisible Permit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issued for vehicles which may have an excessive weight, height, length, or width and the load cannot feasibly or economically be reduced.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 de 60,000</a:t>
            </a:r>
            <a:r>
              <a:rPr lang="en-US" baseline="0" dirty="0" smtClean="0"/>
              <a:t> annuals</a:t>
            </a:r>
          </a:p>
          <a:p>
            <a:r>
              <a:rPr lang="en-US" baseline="0" dirty="0" smtClean="0"/>
              <a:t>Data goes to RIDM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CE070-FFCD-423B-BF6D-14116C73A3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FEB92C65-FB38-43CE-A970-ECEF0DF798AE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07D9E8-B41D-4F49-A6E9-EF1E868DB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715F-80BF-421A-854E-23FDD7B51DB4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B561-56AE-4283-B7EB-E6CE95225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C377-18F6-4A73-977A-31E07AD75697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6B16-C0A8-4574-99C3-E298EB43F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9DFC-C93A-4240-B1BE-27AF4E5B3938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04A1-010B-4C8D-89BE-EF0FFF57D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DB1B-5E7A-4135-BE85-13EA3225FDBE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972D-2FBF-41E0-9427-9F4527DFB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012E-C288-41DA-BE8A-1187FE8B82EE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0209-0A08-4070-87E5-88D12D62B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D39EE-62EE-412E-8734-E2A3965AFC90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173C9E0-384A-4B4C-8851-92D041DC8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8A95-2FC7-498A-8C77-A17E938FCFA0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2C0A-8A61-4D59-99CB-E58EF65E6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C17-3BBF-4A7E-9F7C-498007D4ED14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C3D4-F993-4E60-A61C-E9BE8F099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C5C9D78-A122-4878-9F39-4AABD849B3C5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95D5DE3-AAE6-44F7-BC9F-881ED7D6B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8F36250-AFB4-492B-BE76-7F38FD98C6BC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CB49D21A-3538-433F-B680-F41D0B279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FA2650-C7A5-4204-9906-FAD0BD2E4BAA}" type="datetimeFigureOut">
              <a:rPr lang="en-US"/>
              <a:pPr>
                <a:defRPr/>
              </a:pPr>
              <a:t>11/20/2009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21A49-E0B7-42F3-905F-9BA5CD9A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2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sa\Videos\GIS%20Software%20Overview_final.wmv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sa\Videos\Truck%20%20RV%20bridge%20crashes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ritannic Bold" pitchFamily="34" charset="0"/>
                <a:ea typeface="Batang" pitchFamily="18" charset="-127"/>
                <a:cs typeface="Aharoni" pitchFamily="2" charset="-79"/>
              </a:rPr>
              <a:t>U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niversity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ritannic Bold" pitchFamily="34" charset="0"/>
                <a:cs typeface="Aharoni" pitchFamily="2" charset="-79"/>
              </a:rPr>
              <a:t>o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f </a:t>
            </a:r>
            <a:r>
              <a:rPr lang="en-US" sz="6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ritannic Bold" pitchFamily="34" charset="0"/>
                <a:cs typeface="Aharoni" pitchFamily="2" charset="-79"/>
              </a:rPr>
              <a:t>R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hode </a:t>
            </a:r>
            <a:r>
              <a:rPr lang="en-US" sz="6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ritannic Bold" pitchFamily="34" charset="0"/>
                <a:cs typeface="Aharoni" pitchFamily="2" charset="-79"/>
              </a:rPr>
              <a:t>I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sland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S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" pitchFamily="34" charset="0"/>
              </a:rPr>
              <a:t>UMMER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erlin Sans FB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I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" pitchFamily="34" charset="0"/>
              </a:rPr>
              <a:t>NTERNSHIP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erlin Sans FB" pitchFamily="34" charset="0"/>
              </a:rPr>
              <a:t> 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erlin Sans FB" pitchFamily="34" charset="0"/>
              </a:rPr>
              <a:t>2009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971800"/>
            <a:ext cx="8062912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L</a:t>
            </a:r>
            <a:r>
              <a:rPr lang="en-US" b="1" dirty="0" smtClean="0"/>
              <a:t>iza X. </a:t>
            </a:r>
            <a:r>
              <a:rPr lang="en-US" sz="3200" b="1" dirty="0" smtClean="0"/>
              <a:t>R</a:t>
            </a:r>
            <a:r>
              <a:rPr lang="en-US" b="1" dirty="0" smtClean="0"/>
              <a:t>ios </a:t>
            </a:r>
            <a:r>
              <a:rPr lang="en-US" sz="3200" b="1" dirty="0" smtClean="0"/>
              <a:t>B</a:t>
            </a:r>
            <a:r>
              <a:rPr lang="en-US" b="1" dirty="0" smtClean="0"/>
              <a:t>errios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970213"/>
            <a:ext cx="8001000" cy="1587"/>
          </a:xfrm>
          <a:prstGeom prst="line">
            <a:avLst/>
          </a:prstGeom>
          <a:ln w="44450" cmpd="sng">
            <a:solidFill>
              <a:schemeClr val="accent4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7121" y="2133600"/>
            <a:ext cx="7857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Oversize/Overweight Vehicle Routing and Permitting</a:t>
            </a:r>
          </a:p>
          <a:p>
            <a:pPr algn="r"/>
            <a:r>
              <a:rPr lang="en-US" sz="2400" b="1" dirty="0" smtClean="0">
                <a:ln w="18000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with a Geographic Information System</a:t>
            </a:r>
            <a:endParaRPr lang="en-US" sz="2400" b="1" dirty="0">
              <a:ln w="18000">
                <a:solidFill>
                  <a:schemeClr val="tx2">
                    <a:lumMod val="2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4572000"/>
          </a:xfrm>
        </p:spPr>
        <p:txBody>
          <a:bodyPr/>
          <a:lstStyle/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The purpose of this project is to:</a:t>
            </a:r>
          </a:p>
          <a:p>
            <a:pPr marL="742950"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Automate the OS / OW permitting and vehicle routing system</a:t>
            </a:r>
          </a:p>
          <a:p>
            <a:pPr marL="742950"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Help the Rhode Island state economy</a:t>
            </a:r>
          </a:p>
          <a:p>
            <a:pPr marL="742950"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Assist the Department of Transportation to provide the best customer service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0" y="221159"/>
            <a:ext cx="9829800" cy="76944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P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urpose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9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pic>
        <p:nvPicPr>
          <p:cNvPr id="2050" name="Picture 2" descr="C:\Users\Lisa\Pictures\Microsoft Clip Organizer\j0399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3581772" cy="4495800"/>
          </a:xfrm>
          <a:prstGeom prst="rect">
            <a:avLst/>
          </a:prstGeom>
          <a:noFill/>
        </p:spPr>
      </p:pic>
      <p:sp>
        <p:nvSpPr>
          <p:cNvPr id="20" name="&quot;No&quot; Symbol 19"/>
          <p:cNvSpPr/>
          <p:nvPr/>
        </p:nvSpPr>
        <p:spPr>
          <a:xfrm flipV="1">
            <a:off x="4876800" y="1219200"/>
            <a:ext cx="3886200" cy="4648200"/>
          </a:xfrm>
          <a:prstGeom prst="noSmoking">
            <a:avLst>
              <a:gd name="adj" fmla="val 6398"/>
            </a:avLst>
          </a:prstGeom>
          <a:solidFill>
            <a:srgbClr val="C00000"/>
          </a:solidFill>
          <a:ln w="63500" cmpd="sng">
            <a:solidFill>
              <a:srgbClr val="C00000"/>
            </a:solidFill>
          </a:ln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1425"/>
            <a:ext cx="8458200" cy="485457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The proposed solution is to create automated OS/OW routing in order to:</a:t>
            </a:r>
          </a:p>
          <a:p>
            <a:pPr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Save cost</a:t>
            </a:r>
          </a:p>
          <a:p>
            <a:pPr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Save time in the approval process</a:t>
            </a:r>
          </a:p>
          <a:p>
            <a:pPr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Improve customer services 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Batang" pitchFamily="18" charset="-127"/>
                <a:ea typeface="Batang" pitchFamily="18" charset="-127"/>
              </a:rPr>
              <a:t>Reduce taxpayer costs for routing vehicles</a:t>
            </a:r>
          </a:p>
          <a:p>
            <a:pPr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Reduce human error</a:t>
            </a: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Integrating GIS software to analyze the permit routing in an automatic form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10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81000" y="373559"/>
            <a:ext cx="9829800" cy="76944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roposed 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</a:rPr>
              <a:t>S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olution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267200" cy="4191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Storage, retrieval, mapping and analysis of geographic data.</a:t>
            </a:r>
          </a:p>
          <a:p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Data is stored in coordinate form.</a:t>
            </a:r>
          </a:p>
          <a:p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Same coordinate system can be layered together for mapping analysis.</a:t>
            </a:r>
          </a:p>
          <a:p>
            <a:pPr lvl="1"/>
            <a:endParaRPr lang="en-US" sz="2400" dirty="0" smtClean="0"/>
          </a:p>
        </p:txBody>
      </p:sp>
      <p:pic>
        <p:nvPicPr>
          <p:cNvPr id="1028" name="Picture 4" descr="C:\Users\Lisa\Pictures\pic for presentacio summer 09\g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339353" cy="4366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-381000" y="221159"/>
            <a:ext cx="9829800" cy="76944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eographical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 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nformation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 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S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ystem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26371" y="6096000"/>
            <a:ext cx="8865229" cy="509588"/>
            <a:chOff x="-30" y="3999"/>
            <a:chExt cx="5790" cy="32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11" name="Picture 9" descr="uriseal1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0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003925" y="5791200"/>
            <a:ext cx="321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http://www.ncddc.noaa.gov/technology/gis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9" name="Picture 9" descr="uriseal1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GIS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GIS has many functions that can be used in the transportation area such as: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Highway inventory maintenance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Airport/airspace planning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Traffic flow analysis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Maintenance management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Traveler information system </a:t>
            </a:r>
          </a:p>
          <a:p>
            <a:pPr marL="447675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In this case we used it for </a:t>
            </a:r>
          </a:p>
          <a:p>
            <a:pPr marL="447675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routing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GIS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GIS works with digital information and represents the real world objects. There are two ways to store data :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Raster 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</a:t>
            </a:r>
          </a:p>
        </p:txBody>
      </p:sp>
      <p:pic>
        <p:nvPicPr>
          <p:cNvPr id="12" name="Picture 11" descr="vector_ra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762000"/>
            <a:ext cx="6324600" cy="56144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RIGIS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0" y="56388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http://www.edc.uri.edu/rigis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609600"/>
            <a:ext cx="7620000" cy="6597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-838200"/>
            <a:ext cx="7543800" cy="6673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-685800"/>
            <a:ext cx="6324600" cy="628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-990600"/>
            <a:ext cx="6286500" cy="705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70356">
            <a:off x="2697829" y="1278325"/>
            <a:ext cx="5574455" cy="445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228600" y="304800"/>
            <a:ext cx="9829800" cy="76944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R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oad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/b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ridge 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etwork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676400"/>
            <a:ext cx="274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Road / Bridge Network in GIS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11" name="Picture 9" descr="uriseal1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72000"/>
          </a:xfrm>
        </p:spPr>
        <p:txBody>
          <a:bodyPr/>
          <a:lstStyle/>
          <a:p>
            <a:pPr marL="342900" indent="-342900"/>
            <a:r>
              <a:rPr lang="en-US" b="1" dirty="0" smtClean="0">
                <a:latin typeface="Batang" pitchFamily="18" charset="-127"/>
                <a:ea typeface="Batang" pitchFamily="18" charset="-127"/>
              </a:rPr>
              <a:t>Network Properties (Roads)</a:t>
            </a:r>
          </a:p>
          <a:p>
            <a:pPr marL="742950" lvl="1"/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pPr marL="742950"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Road Connectivity</a:t>
            </a:r>
          </a:p>
          <a:p>
            <a:pPr marL="742950"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One-way Roads</a:t>
            </a:r>
          </a:p>
          <a:p>
            <a:pPr marL="742950"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Speed Limits</a:t>
            </a:r>
          </a:p>
          <a:p>
            <a:pPr marL="742950"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Turn restrictions</a:t>
            </a:r>
          </a:p>
          <a:p>
            <a:pPr marL="742950"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Address Locations</a:t>
            </a:r>
          </a:p>
          <a:p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etwork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P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roperties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571500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Times" pitchFamily="18" charset="0"/>
              </a:rPr>
              <a:t>Source: The Use of a Geographic Information System for the Issuance of Oversize and Overweight Vehicle Permits</a:t>
            </a:r>
          </a:p>
          <a:p>
            <a:pPr algn="ctr"/>
            <a:r>
              <a:rPr lang="en-US" sz="800" b="1" dirty="0" err="1" smtClean="0">
                <a:latin typeface="Times" pitchFamily="18" charset="0"/>
              </a:rPr>
              <a:t>Mayrai</a:t>
            </a:r>
            <a:r>
              <a:rPr lang="en-US" sz="800" b="1" dirty="0" smtClean="0">
                <a:latin typeface="Times" pitchFamily="18" charset="0"/>
              </a:rPr>
              <a:t> </a:t>
            </a:r>
            <a:r>
              <a:rPr lang="en-US" sz="800" b="1" dirty="0" err="1" smtClean="0">
                <a:latin typeface="Times" pitchFamily="18" charset="0"/>
              </a:rPr>
              <a:t>Gindy</a:t>
            </a:r>
            <a:r>
              <a:rPr lang="en-US" sz="800" b="1" dirty="0" smtClean="0">
                <a:latin typeface="Times" pitchFamily="18" charset="0"/>
              </a:rPr>
              <a:t> &amp; Andrew </a:t>
            </a:r>
            <a:r>
              <a:rPr lang="en-US" sz="800" b="1" dirty="0" err="1" smtClean="0">
                <a:latin typeface="Times" pitchFamily="18" charset="0"/>
              </a:rPr>
              <a:t>Prezioso</a:t>
            </a:r>
            <a:endParaRPr lang="en-US" sz="800" dirty="0"/>
          </a:p>
        </p:txBody>
      </p:sp>
      <p:pic>
        <p:nvPicPr>
          <p:cNvPr id="13" name="Picture 12" descr="Turn Restri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133600"/>
            <a:ext cx="4896985" cy="319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620000" cy="4800600"/>
          </a:xfrm>
        </p:spPr>
        <p:txBody>
          <a:bodyPr/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Spatial Decision Support System</a:t>
            </a: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Is the combination of DSS and GIS functions which provides a natural platform for vehicle routing</a:t>
            </a:r>
          </a:p>
          <a:p>
            <a:pPr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Minimizes time, cost and distance travel</a:t>
            </a:r>
          </a:p>
          <a:p>
            <a:pPr lvl="1"/>
            <a:r>
              <a:rPr lang="en-US" b="1" dirty="0" smtClean="0">
                <a:latin typeface="Batang" pitchFamily="18" charset="-127"/>
                <a:ea typeface="Batang" pitchFamily="18" charset="-127"/>
              </a:rPr>
              <a:t>Uses short path or maximum capacity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SDSS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9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B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ENEFITS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00200"/>
            <a:ext cx="4572000" cy="4191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b="1" dirty="0">
                <a:latin typeface="Batang" pitchFamily="18" charset="-127"/>
                <a:ea typeface="Batang" pitchFamily="18" charset="-127"/>
                <a:cs typeface="+mn-cs"/>
              </a:rPr>
              <a:t>Reduce</a:t>
            </a: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tang" pitchFamily="18" charset="-127"/>
                <a:ea typeface="Batang" pitchFamily="18" charset="-127"/>
                <a:cs typeface="+mn-cs"/>
              </a:rPr>
              <a:t>Time</a:t>
            </a:r>
            <a:endParaRPr lang="en-US" sz="3200" b="1" dirty="0">
              <a:latin typeface="Batang" pitchFamily="18" charset="-127"/>
              <a:ea typeface="Batang" pitchFamily="18" charset="-127"/>
              <a:cs typeface="+mn-cs"/>
            </a:endParaRP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tang" pitchFamily="18" charset="-127"/>
                <a:ea typeface="Batang" pitchFamily="18" charset="-127"/>
                <a:cs typeface="+mn-cs"/>
              </a:rPr>
              <a:t>Personnel</a:t>
            </a:r>
            <a:endParaRPr lang="en-US" sz="3200" b="1" dirty="0">
              <a:latin typeface="Batang" pitchFamily="18" charset="-127"/>
              <a:ea typeface="Batang" pitchFamily="18" charset="-127"/>
              <a:cs typeface="+mn-cs"/>
            </a:endParaRP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tang" pitchFamily="18" charset="-127"/>
                <a:ea typeface="Batang" pitchFamily="18" charset="-127"/>
                <a:cs typeface="+mn-cs"/>
              </a:rPr>
              <a:t>Human error</a:t>
            </a:r>
            <a:endParaRPr lang="en-US" sz="3200" b="1" dirty="0">
              <a:latin typeface="Batang" pitchFamily="18" charset="-127"/>
              <a:ea typeface="Batang" pitchFamily="18" charset="-127"/>
              <a:cs typeface="+mn-cs"/>
            </a:endParaRP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Batang" pitchFamily="18" charset="-127"/>
                <a:ea typeface="Batang" pitchFamily="18" charset="-127"/>
                <a:cs typeface="+mn-cs"/>
              </a:rPr>
              <a:t>Cost</a:t>
            </a:r>
            <a:endParaRPr lang="en-US" sz="3200" b="1" dirty="0">
              <a:latin typeface="Batang" pitchFamily="18" charset="-127"/>
              <a:ea typeface="Batang" pitchFamily="18" charset="-127"/>
              <a:cs typeface="+mn-cs"/>
            </a:endParaRP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defRPr/>
            </a:pPr>
            <a:endParaRPr lang="en-US" sz="2600" dirty="0">
              <a:latin typeface="+mn-lt"/>
              <a:cs typeface="+mn-cs"/>
            </a:endParaRPr>
          </a:p>
        </p:txBody>
      </p:sp>
      <p:pic>
        <p:nvPicPr>
          <p:cNvPr id="15365" name="Picture 6" descr="C:\Users\Lisa\Pictures\Microsoft Clip Organizer\j04413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C:\Users\Lisa\Pictures\Microsoft Clip Organizer\j04413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667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C:\Users\Lisa\Pictures\Microsoft Clip Organizer\j04414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0178">
            <a:off x="6776229" y="2237596"/>
            <a:ext cx="21113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Users\Lisa\Pictures\Microsoft Clip Organizer\j04414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0178">
            <a:off x="5907779" y="3012178"/>
            <a:ext cx="15875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C:\Users\Lisa\Pictures\Microsoft Clip Organizer\j04414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0178">
            <a:off x="6348784" y="1624383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13" name="Picture 9" descr="uriseal1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Permitting Routing</a:t>
            </a:r>
          </a:p>
          <a:p>
            <a:pPr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Definition</a:t>
            </a:r>
          </a:p>
          <a:p>
            <a:pPr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Permits Type</a:t>
            </a:r>
          </a:p>
          <a:p>
            <a:pPr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Permitting Process</a:t>
            </a:r>
          </a:p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Project Purpose</a:t>
            </a:r>
          </a:p>
          <a:p>
            <a:pPr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Proposed Solution</a:t>
            </a:r>
          </a:p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GIS </a:t>
            </a:r>
          </a:p>
          <a:p>
            <a:pPr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Definition</a:t>
            </a:r>
          </a:p>
          <a:p>
            <a:pPr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 Functions </a:t>
            </a:r>
          </a:p>
          <a:p>
            <a:pPr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Benefits</a:t>
            </a:r>
          </a:p>
          <a:p>
            <a:pPr lvl="1"/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Software Overview</a:t>
            </a:r>
          </a:p>
          <a:p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genda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F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uture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9410" y="1371600"/>
            <a:ext cx="8383590" cy="4572000"/>
          </a:xfrm>
        </p:spPr>
        <p:txBody>
          <a:bodyPr/>
          <a:lstStyle/>
          <a:p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For this project:</a:t>
            </a:r>
          </a:p>
          <a:p>
            <a:pPr lvl="1"/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Allow for further development of new methods for routing OS/OW vehicles</a:t>
            </a:r>
          </a:p>
          <a:p>
            <a:pPr lvl="1"/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Provide a working model for other states to follow for routing OS/OW vehicles</a:t>
            </a:r>
            <a:endParaRPr lang="en-US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 descr="C:\Users\Lisa\Pictures\Microsoft Clip Organizer\j041366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62400"/>
            <a:ext cx="1880043" cy="19940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92"/>
            <a:ext cx="8229600" cy="4930808"/>
          </a:xfrm>
        </p:spPr>
        <p:txBody>
          <a:bodyPr/>
          <a:lstStyle/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Expand the network from the sample route I295 to include all major routes in Rhode Island</a:t>
            </a:r>
          </a:p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Link network to structural analysis software for bridge loading capacity</a:t>
            </a:r>
          </a:p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Link network to RI.gov user interface</a:t>
            </a:r>
          </a:p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Program the output of the permit </a:t>
            </a:r>
          </a:p>
          <a:p>
            <a:pPr>
              <a:buNone/>
            </a:pPr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    for accept/reject and restrictions</a:t>
            </a:r>
          </a:p>
          <a:p>
            <a:endParaRPr lang="en-US" sz="2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F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uture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9" name="Picture 9" descr="uriseal1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pic>
        <p:nvPicPr>
          <p:cNvPr id="17" name="Picture 2" descr="C:\Users\Lisa\Pictures\Microsoft Clip Organizer\j043676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0038">
            <a:off x="5455934" y="4225260"/>
            <a:ext cx="2583454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Q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uestion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???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pic>
        <p:nvPicPr>
          <p:cNvPr id="13" name="GIS Software Overview_fina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1295400"/>
            <a:ext cx="5730240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1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1093">
            <a:off x="6092371" y="834958"/>
            <a:ext cx="2668301" cy="12954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81000" y="221159"/>
            <a:ext cx="9829800" cy="76944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ntroduction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10249" name="Picture 9" descr="uriseal1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0265">
            <a:off x="6090129" y="4087583"/>
            <a:ext cx="2667000" cy="128446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200" y="1219200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b="1" dirty="0">
                <a:latin typeface="Batang" pitchFamily="18" charset="-127"/>
                <a:ea typeface="Batang" pitchFamily="18" charset="-127"/>
              </a:rPr>
              <a:t>In the United States many bridges are structurally deficient or functionally obsolete.  In Rhode Island:</a:t>
            </a:r>
          </a:p>
          <a:p>
            <a:pPr marL="904875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2000" b="1" dirty="0">
              <a:latin typeface="Batang" pitchFamily="18" charset="-127"/>
              <a:ea typeface="Batang" pitchFamily="18" charset="-127"/>
            </a:endParaRPr>
          </a:p>
          <a:p>
            <a:pPr marL="1362075" lvl="2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b="1" dirty="0">
                <a:latin typeface="Batang" pitchFamily="18" charset="-127"/>
                <a:ea typeface="Batang" pitchFamily="18" charset="-127"/>
              </a:rPr>
              <a:t>53% bridges are structurally deficient or functionally obsolete </a:t>
            </a:r>
          </a:p>
          <a:p>
            <a:pPr marL="1362075" lvl="2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b="1" dirty="0">
                <a:latin typeface="Batang" pitchFamily="18" charset="-127"/>
                <a:ea typeface="Batang" pitchFamily="18" charset="-127"/>
              </a:rPr>
              <a:t>48% roadways are deficient</a:t>
            </a:r>
          </a:p>
          <a:p>
            <a:pPr marL="1362075" lvl="2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b="1" dirty="0">
                <a:latin typeface="Batang" pitchFamily="18" charset="-127"/>
                <a:ea typeface="Batang" pitchFamily="18" charset="-127"/>
              </a:rPr>
              <a:t>Truck travel rate increase</a:t>
            </a:r>
          </a:p>
          <a:p>
            <a:pPr marL="1362075" lvl="2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b="1" dirty="0">
                <a:latin typeface="Batang" pitchFamily="18" charset="-127"/>
                <a:ea typeface="Batang" pitchFamily="18" charset="-127"/>
              </a:rPr>
              <a:t>There isn’t the monetary capacity to repair all</a:t>
            </a:r>
          </a:p>
          <a:p>
            <a:pPr marL="1362075" lvl="2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000" b="1" dirty="0">
                <a:latin typeface="Batang" pitchFamily="18" charset="-127"/>
                <a:ea typeface="Batang" pitchFamily="18" charset="-127"/>
              </a:rPr>
              <a:t>Oversize/Overweight increase the</a:t>
            </a:r>
          </a:p>
          <a:p>
            <a:pPr marL="1362075" lvl="2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b="1" dirty="0">
                <a:latin typeface="Batang" pitchFamily="18" charset="-127"/>
                <a:ea typeface="Batang" pitchFamily="18" charset="-127"/>
              </a:rPr>
              <a:t>	problem </a:t>
            </a:r>
          </a:p>
          <a:p>
            <a:pPr marL="904875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2000" b="1" dirty="0">
              <a:latin typeface="Century Gothic" pitchFamily="34" charset="0"/>
            </a:endParaRPr>
          </a:p>
          <a:p>
            <a:pPr marL="904875" lvl="1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900" dirty="0">
                <a:effectLst>
                  <a:outerShdw blurRad="38100" dist="38100" dir="2700000" algn="tl">
                    <a:srgbClr val="4E5B6F"/>
                  </a:outerShdw>
                </a:effectLst>
              </a:rPr>
              <a:t>Values taken from the ACSE 2005 infrastructure report card</a:t>
            </a:r>
            <a:endParaRPr lang="en-US" sz="9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ruck  RV bridge crashe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302577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P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ermits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pic>
        <p:nvPicPr>
          <p:cNvPr id="1026" name="Picture 2" descr="C:\Users\Lisa\Pictures\Microsoft Clip Organizer\j01506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7600"/>
            <a:ext cx="1961170" cy="2195512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The state permits and routes OS/OW vehicles in order to prevent bridge and roadway damage, limiting the path across the routes that could be affected by weight or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844" y="6096000"/>
            <a:ext cx="8915756" cy="509588"/>
            <a:chOff x="-63" y="3999"/>
            <a:chExt cx="5823" cy="32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7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3" y="3999"/>
              <a:ext cx="316" cy="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-381000" y="221159"/>
            <a:ext cx="9829800" cy="76944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ermitting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241425"/>
            <a:ext cx="8458200" cy="4854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7675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When 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  <a:cs typeface="+mn-cs"/>
              </a:rPr>
              <a:t>is 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permit required?</a:t>
            </a:r>
          </a:p>
          <a:p>
            <a:pPr marL="904875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600" b="1" dirty="0" smtClean="0">
                <a:latin typeface="Batang" pitchFamily="18" charset="-127"/>
                <a:ea typeface="Batang" pitchFamily="18" charset="-127"/>
              </a:rPr>
              <a:t>The permit is required when any vehicle or combination of vehicles exceed the legal limits specified in the General Law of Rhode Island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8857">
            <a:off x="812541" y="3534025"/>
            <a:ext cx="2971800" cy="2171700"/>
          </a:xfrm>
          <a:prstGeom prst="snip2DiagRect">
            <a:avLst>
              <a:gd name="adj1" fmla="val 13807"/>
              <a:gd name="adj2" fmla="val 2024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9879">
            <a:off x="5049941" y="3676701"/>
            <a:ext cx="3300899" cy="1983201"/>
          </a:xfrm>
          <a:prstGeom prst="snip2DiagRect">
            <a:avLst>
              <a:gd name="adj1" fmla="val 1071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410200" y="5791200"/>
            <a:ext cx="32162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Source:http://www.ohvec.org/issues/overweight</a:t>
            </a:r>
            <a:endParaRPr lang="en-US" sz="100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38200" y="5791200"/>
            <a:ext cx="32162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Source:http://www.silive.com/news/index.ssf/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P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ermits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ype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572000" cy="4572000"/>
          </a:xfrm>
        </p:spPr>
        <p:txBody>
          <a:bodyPr/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Single Permit</a:t>
            </a:r>
          </a:p>
          <a:p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Divisible Permit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" name="Picture 11" descr="grav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9704">
            <a:off x="4813366" y="1831411"/>
            <a:ext cx="35734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overseas boat shipp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2002">
            <a:off x="4630927" y="1379116"/>
            <a:ext cx="4220195" cy="248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953000" cy="4572000"/>
          </a:xfrm>
        </p:spPr>
        <p:txBody>
          <a:bodyPr/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Blanket permit</a:t>
            </a:r>
          </a:p>
          <a:p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Non-Divisible Permit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P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ermits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ype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1267962">
            <a:off x="4993920" y="3814351"/>
            <a:ext cx="4572000" cy="20313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800" dirty="0" smtClean="0">
                <a:latin typeface="Batang" pitchFamily="18" charset="-127"/>
                <a:ea typeface="Batang" pitchFamily="18" charset="-127"/>
              </a:rPr>
              <a:t>Blanket: http://www.accordoverseas.com/boat-rv-shipping.htm</a:t>
            </a:r>
          </a:p>
        </p:txBody>
      </p:sp>
      <p:pic>
        <p:nvPicPr>
          <p:cNvPr id="14" name="Picture 15" descr="Oversize_Trai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2418">
            <a:off x="4648200" y="3810000"/>
            <a:ext cx="3994178" cy="21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" y="6096000"/>
            <a:ext cx="8839200" cy="509588"/>
            <a:chOff x="-13" y="3999"/>
            <a:chExt cx="5773" cy="32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44" y="3999"/>
              <a:ext cx="5616" cy="3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Oversize/Overweight Vehicle Routing and Permitting</a:t>
              </a:r>
            </a:p>
            <a:p>
              <a:pPr algn="ctr"/>
              <a:r>
                <a:rPr lang="en-US" sz="1200" dirty="0">
                  <a:solidFill>
                    <a:srgbClr val="FFFF99"/>
                  </a:solidFill>
                </a:rPr>
                <a:t>with a Geographic Information System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999"/>
              <a:ext cx="1598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University of Rhode Island</a:t>
              </a:r>
            </a:p>
          </p:txBody>
        </p:sp>
        <p:pic>
          <p:nvPicPr>
            <p:cNvPr id="8" name="Picture 9" descr="uriseal1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" y="3999"/>
              <a:ext cx="316" cy="316"/>
            </a:xfrm>
            <a:prstGeom prst="rect">
              <a:avLst/>
            </a:prstGeom>
            <a:noFill/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35" y="3999"/>
              <a:ext cx="1525" cy="3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/>
              <a:r>
                <a:rPr lang="en-US" sz="1200" b="1" dirty="0">
                  <a:solidFill>
                    <a:srgbClr val="002346"/>
                  </a:solidFill>
                </a:rPr>
                <a:t>Department of Civil and Environmental Engineering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4800" y="143470"/>
            <a:ext cx="982980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chemeClr val="tx1"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P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ermitting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</a:rPr>
              <a:t>P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</a:rPr>
              <a:t>rocess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iondi" pitchFamily="2" charset="0"/>
                <a:cs typeface="+mn-cs"/>
              </a:rPr>
              <a:t>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iondi" pitchFamily="2" charset="0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3886200"/>
            <a:ext cx="1752600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962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Carriers submits trucks data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5715000" y="2209800"/>
            <a:ext cx="1676400" cy="1371600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2600980"/>
            <a:ext cx="154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approval all restriction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62200" y="39624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3622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RIDMV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14800" y="54102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67200" y="5486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Accept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38600" y="26670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67200" y="2743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RIDOT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86600" y="40386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086600" y="12192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628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Approval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5200" y="411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Reject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6" name="Diamond 55"/>
          <p:cNvSpPr/>
          <p:nvPr/>
        </p:nvSpPr>
        <p:spPr>
          <a:xfrm>
            <a:off x="3962400" y="3581400"/>
            <a:ext cx="1676400" cy="1371600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044696" y="3972580"/>
            <a:ext cx="154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&lt; 80,000 lb</a:t>
            </a:r>
          </a:p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&lt;13’6’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3733800" y="4114800"/>
            <a:ext cx="45720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0" name="Down Arrow 89"/>
          <p:cNvSpPr/>
          <p:nvPr/>
        </p:nvSpPr>
        <p:spPr>
          <a:xfrm>
            <a:off x="4648200" y="4876800"/>
            <a:ext cx="304800" cy="673608"/>
          </a:xfrm>
          <a:prstGeom prst="downArrow">
            <a:avLst>
              <a:gd name="adj1" fmla="val 56667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1" name="Right Arrow 90"/>
          <p:cNvSpPr/>
          <p:nvPr/>
        </p:nvSpPr>
        <p:spPr>
          <a:xfrm>
            <a:off x="5410200" y="2819400"/>
            <a:ext cx="45720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2" name="Right Arrow 91"/>
          <p:cNvSpPr/>
          <p:nvPr/>
        </p:nvSpPr>
        <p:spPr>
          <a:xfrm>
            <a:off x="1981200" y="4114800"/>
            <a:ext cx="45720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6" name="Bent-Up Arrow 95"/>
          <p:cNvSpPr/>
          <p:nvPr/>
        </p:nvSpPr>
        <p:spPr>
          <a:xfrm rot="16200000" flipV="1">
            <a:off x="6400800" y="1371600"/>
            <a:ext cx="990600" cy="838200"/>
          </a:xfrm>
          <a:prstGeom prst="bentUpArrow">
            <a:avLst>
              <a:gd name="adj1" fmla="val 23264"/>
              <a:gd name="adj2" fmla="val 25000"/>
              <a:gd name="adj3" fmla="val 2326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7" name="Bent-Up Arrow 96"/>
          <p:cNvSpPr/>
          <p:nvPr/>
        </p:nvSpPr>
        <p:spPr>
          <a:xfrm rot="5400000">
            <a:off x="6400800" y="3581400"/>
            <a:ext cx="990600" cy="838200"/>
          </a:xfrm>
          <a:prstGeom prst="bentUpArrow">
            <a:avLst>
              <a:gd name="adj1" fmla="val 23264"/>
              <a:gd name="adj2" fmla="val 25000"/>
              <a:gd name="adj3" fmla="val 2326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8" name="Down Arrow 97"/>
          <p:cNvSpPr/>
          <p:nvPr/>
        </p:nvSpPr>
        <p:spPr>
          <a:xfrm flipV="1">
            <a:off x="4648200" y="3060192"/>
            <a:ext cx="304800" cy="673608"/>
          </a:xfrm>
          <a:prstGeom prst="downArrow">
            <a:avLst>
              <a:gd name="adj1" fmla="val 56667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" name="Picture 111" descr="sample_permi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"/>
            <a:ext cx="8629650" cy="63246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4419600" y="495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172200" y="167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61722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4419600" y="3276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4800"/>
            <a:ext cx="3810000" cy="365993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6" cstate="print"/>
          <a:srcRect l="-2043" t="7907" r="-2414"/>
          <a:stretch>
            <a:fillRect/>
          </a:stretch>
        </p:blipFill>
        <p:spPr bwMode="auto">
          <a:xfrm>
            <a:off x="152400" y="152400"/>
            <a:ext cx="4387850" cy="51768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2" name="Picture 17"/>
          <p:cNvPicPr>
            <a:picLocks noChangeAspect="1" noChangeArrowheads="1"/>
          </p:cNvPicPr>
          <p:nvPr/>
        </p:nvPicPr>
        <p:blipFill>
          <a:blip r:embed="rId7" cstate="print"/>
          <a:srcRect l="19200" t="23955" r="18994" b="22949"/>
          <a:stretch>
            <a:fillRect/>
          </a:stretch>
        </p:blipFill>
        <p:spPr bwMode="auto">
          <a:xfrm>
            <a:off x="4806950" y="3962400"/>
            <a:ext cx="3727450" cy="24034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0" y="609600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32"/>
                </a:solidFill>
                <a:latin typeface="Times" pitchFamily="18" charset="0"/>
              </a:rPr>
              <a:t>Source: The Use of a Geographic Information System for the Issuance of Oversize and Overweight Vehicle Permits</a:t>
            </a:r>
          </a:p>
          <a:p>
            <a:pPr algn="ctr"/>
            <a:r>
              <a:rPr lang="en-US" sz="800" b="1" dirty="0" smtClean="0">
                <a:solidFill>
                  <a:srgbClr val="000032"/>
                </a:solidFill>
                <a:latin typeface="Times" pitchFamily="18" charset="0"/>
              </a:rPr>
              <a:t>Mayrai Gindy &amp; Andrew Prezioso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9" grpId="0" animBg="1"/>
      <p:bldP spid="33" grpId="0"/>
      <p:bldP spid="34" grpId="0" animBg="1"/>
      <p:bldP spid="35" grpId="0"/>
      <p:bldP spid="36" grpId="0" animBg="1"/>
      <p:bldP spid="37" grpId="0"/>
      <p:bldP spid="39" grpId="0" animBg="1"/>
      <p:bldP spid="40" grpId="0"/>
      <p:bldP spid="43" grpId="0" animBg="1"/>
      <p:bldP spid="44" grpId="0" animBg="1"/>
      <p:bldP spid="45" grpId="0"/>
      <p:bldP spid="46" grpId="0"/>
      <p:bldP spid="56" grpId="0" animBg="1"/>
      <p:bldP spid="57" grpId="0"/>
      <p:bldP spid="88" grpId="0" animBg="1"/>
      <p:bldP spid="90" grpId="0" animBg="1"/>
      <p:bldP spid="91" grpId="0" animBg="1"/>
      <p:bldP spid="92" grpId="0" animBg="1"/>
      <p:bldP spid="96" grpId="0" animBg="1"/>
      <p:bldP spid="97" grpId="0" animBg="1"/>
      <p:bldP spid="98" grpId="0" animBg="1"/>
      <p:bldP spid="47" grpId="0"/>
      <p:bldP spid="4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8881</TotalTime>
  <Words>1290</Words>
  <Application>Microsoft Office PowerPoint</Application>
  <PresentationFormat>On-screen Show (4:3)</PresentationFormat>
  <Paragraphs>250</Paragraphs>
  <Slides>22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University of Rhode Island SUMMER  INTERNSHIP  2009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Rhode Island SUMMER  INTERNSHIP  2009</dc:title>
  <dc:creator>Lisa</dc:creator>
  <cp:lastModifiedBy> </cp:lastModifiedBy>
  <cp:revision>64</cp:revision>
  <dcterms:created xsi:type="dcterms:W3CDTF">2009-06-23T18:28:53Z</dcterms:created>
  <dcterms:modified xsi:type="dcterms:W3CDTF">2009-11-20T13:19:49Z</dcterms:modified>
</cp:coreProperties>
</file>